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93A"/>
    <a:srgbClr val="252B7A"/>
    <a:srgbClr val="FFFFFF"/>
    <a:srgbClr val="FF9933"/>
    <a:srgbClr val="FFE05B"/>
    <a:srgbClr val="FFCC00"/>
    <a:srgbClr val="993366"/>
    <a:srgbClr val="FFCCFF"/>
    <a:srgbClr val="FF99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01375088"/>
        <c:axId val="495600464"/>
        <c:axId val="0"/>
      </c:bar3DChart>
      <c:catAx>
        <c:axId val="501375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95600464"/>
        <c:crosses val="autoZero"/>
        <c:auto val="1"/>
        <c:lblAlgn val="ctr"/>
        <c:lblOffset val="100"/>
        <c:noMultiLvlLbl val="0"/>
      </c:catAx>
      <c:valAx>
        <c:axId val="49560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0137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noFill/>
              </a:ln>
              <a:effectLst>
                <a:outerShdw blurRad="40000" dist="20000" dir="5400000" rotWithShape="0">
                  <a:srgbClr val="000000">
                    <a:alpha val="38000"/>
                  </a:srgbClr>
                </a:outerShdw>
              </a:effectLst>
              <a:sp3d/>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17193A">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17193A">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tx2">
                    <a:lumMod val="40000"/>
                    <a:lumOff val="60000"/>
                  </a:schemeClr>
                </a:solidFill>
                <a:latin typeface="Arial Black" pitchFamily="34" charset="0"/>
              </a:rPr>
              <a:t>Student Presenter’s Name(s), Major(s) or Course </a:t>
            </a:r>
            <a:r>
              <a:rPr lang="en-US" sz="4000" b="1" dirty="0" smtClean="0">
                <a:solidFill>
                  <a:schemeClr val="tx2">
                    <a:lumMod val="40000"/>
                    <a:lumOff val="60000"/>
                  </a:schemeClr>
                </a:solidFill>
                <a:latin typeface="Arial Black" pitchFamily="34" charset="0"/>
              </a:rPr>
              <a:t>Name  ·   Mentor’s </a:t>
            </a:r>
            <a:r>
              <a:rPr lang="en-US" sz="4000" b="1" dirty="0">
                <a:solidFill>
                  <a:schemeClr val="tx2">
                    <a:lumMod val="40000"/>
                    <a:lumOff val="60000"/>
                  </a:schemeClr>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lumMod val="40000"/>
                    <a:lumOff val="60000"/>
                  </a:schemeClr>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795861637"/>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lumMod val="40000"/>
                    <a:lumOff val="60000"/>
                  </a:schemeClr>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4135113930"/>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tx2">
                    <a:lumMod val="40000"/>
                    <a:lumOff val="60000"/>
                  </a:schemeClr>
                </a:solidFill>
                <a:latin typeface="Arial Black" pitchFamily="34" charset="0"/>
              </a:rPr>
              <a:t>Heading 3 </a:t>
            </a:r>
            <a:r>
              <a:rPr lang="en-US" sz="3200" dirty="0">
                <a:solidFill>
                  <a:schemeClr val="tx2">
                    <a:lumMod val="40000"/>
                    <a:lumOff val="60000"/>
                  </a:schemeClr>
                </a:solidFill>
                <a:latin typeface="Arial" panose="020B0604020202020204" pitchFamily="34" charset="0"/>
                <a:cs typeface="Arial" panose="020B0604020202020204" pitchFamily="34" charset="0"/>
              </a:rPr>
              <a:t>(suggestions</a:t>
            </a:r>
            <a:r>
              <a:rPr lang="en-US" sz="3200" dirty="0" smtClean="0">
                <a:solidFill>
                  <a:schemeClr val="tx2">
                    <a:lumMod val="40000"/>
                    <a:lumOff val="60000"/>
                  </a:schemeClr>
                </a:solidFill>
                <a:latin typeface="Arial" panose="020B0604020202020204" pitchFamily="34" charset="0"/>
                <a:cs typeface="Arial" panose="020B0604020202020204" pitchFamily="34" charset="0"/>
              </a:rPr>
              <a:t>: Method or Approach)</a:t>
            </a:r>
            <a:endParaRPr lang="en-US" sz="3200" dirty="0">
              <a:solidFill>
                <a:schemeClr val="tx2">
                  <a:lumMod val="40000"/>
                  <a:lumOff val="60000"/>
                </a:schemeClr>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tx2">
                  <a:lumMod val="40000"/>
                  <a:lumOff val="60000"/>
                </a:schemeClr>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lumMod val="40000"/>
                    <a:lumOff val="60000"/>
                  </a:schemeClr>
                </a:solidFill>
                <a:latin typeface="Arial Black" pitchFamily="34" charset="0"/>
              </a:rPr>
              <a:t>Heading </a:t>
            </a:r>
            <a:r>
              <a:rPr lang="en-US" sz="4400" dirty="0" smtClean="0">
                <a:solidFill>
                  <a:schemeClr val="tx2">
                    <a:lumMod val="40000"/>
                    <a:lumOff val="60000"/>
                  </a:schemeClr>
                </a:solidFill>
                <a:latin typeface="Arial Black" pitchFamily="34" charset="0"/>
              </a:rPr>
              <a:t>2 </a:t>
            </a:r>
            <a:r>
              <a:rPr lang="en-US" sz="3200" dirty="0">
                <a:solidFill>
                  <a:schemeClr val="tx2">
                    <a:lumMod val="40000"/>
                    <a:lumOff val="60000"/>
                  </a:schemeClr>
                </a:solidFill>
                <a:latin typeface="Arial" panose="020B0604020202020204" pitchFamily="34" charset="0"/>
                <a:cs typeface="Arial" panose="020B0604020202020204" pitchFamily="34" charset="0"/>
              </a:rPr>
              <a:t>(</a:t>
            </a:r>
            <a:r>
              <a:rPr lang="en-US" sz="3200" dirty="0" smtClean="0">
                <a:solidFill>
                  <a:schemeClr val="tx2">
                    <a:lumMod val="40000"/>
                    <a:lumOff val="60000"/>
                  </a:schemeClr>
                </a:solidFill>
                <a:latin typeface="Arial" panose="020B0604020202020204" pitchFamily="34" charset="0"/>
                <a:cs typeface="Arial" panose="020B0604020202020204" pitchFamily="34" charset="0"/>
              </a:rPr>
              <a:t>suggestions: Background, Introduction, or Inspiration)</a:t>
            </a:r>
            <a:endParaRPr lang="en-US" sz="3200"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tx2">
                    <a:lumMod val="40000"/>
                    <a:lumOff val="60000"/>
                  </a:schemeClr>
                </a:solidFill>
                <a:latin typeface="Arial Black" pitchFamily="34" charset="0"/>
              </a:rPr>
              <a:t>Heading 1 </a:t>
            </a:r>
            <a:r>
              <a:rPr lang="en-US" sz="3200" dirty="0" smtClean="0">
                <a:solidFill>
                  <a:schemeClr val="tx2">
                    <a:lumMod val="40000"/>
                    <a:lumOff val="60000"/>
                  </a:schemeClr>
                </a:solidFill>
                <a:latin typeface="Arial" panose="020B0604020202020204" pitchFamily="34" charset="0"/>
                <a:cs typeface="Arial" panose="020B0604020202020204" pitchFamily="34" charset="0"/>
              </a:rPr>
              <a:t>(suggestion: Abstract)</a:t>
            </a:r>
            <a:endParaRPr lang="en-US" sz="3200"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lumMod val="40000"/>
                    <a:lumOff val="60000"/>
                  </a:schemeClr>
                </a:solidFill>
                <a:latin typeface="Arial Black" pitchFamily="34" charset="0"/>
              </a:rPr>
              <a:t>Heading </a:t>
            </a:r>
            <a:r>
              <a:rPr lang="en-US" sz="4400" dirty="0" smtClean="0">
                <a:solidFill>
                  <a:schemeClr val="tx2">
                    <a:lumMod val="40000"/>
                    <a:lumOff val="60000"/>
                  </a:schemeClr>
                </a:solidFill>
                <a:latin typeface="Arial Black" pitchFamily="34" charset="0"/>
              </a:rPr>
              <a:t>5 </a:t>
            </a:r>
            <a:r>
              <a:rPr lang="en-US" sz="3200" dirty="0">
                <a:solidFill>
                  <a:schemeClr val="tx2">
                    <a:lumMod val="40000"/>
                    <a:lumOff val="60000"/>
                  </a:schemeClr>
                </a:solidFill>
                <a:latin typeface="Arial" panose="020B0604020202020204" pitchFamily="34" charset="0"/>
                <a:cs typeface="Arial" panose="020B0604020202020204" pitchFamily="34" charset="0"/>
              </a:rPr>
              <a:t>(suggestions: </a:t>
            </a:r>
            <a:r>
              <a:rPr lang="en-US" sz="3200" dirty="0" smtClean="0">
                <a:solidFill>
                  <a:schemeClr val="tx2">
                    <a:lumMod val="40000"/>
                    <a:lumOff val="60000"/>
                  </a:schemeClr>
                </a:solidFill>
                <a:latin typeface="Arial" panose="020B0604020202020204" pitchFamily="34" charset="0"/>
                <a:cs typeface="Arial" panose="020B0604020202020204" pitchFamily="34" charset="0"/>
              </a:rPr>
              <a:t>Interpretations of Findings)</a:t>
            </a:r>
            <a:endParaRPr lang="en-US" sz="3200"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tx2">
                    <a:lumMod val="40000"/>
                    <a:lumOff val="60000"/>
                  </a:schemeClr>
                </a:solidFill>
                <a:latin typeface="Arial Black" pitchFamily="34" charset="0"/>
              </a:rPr>
              <a:t>Heading </a:t>
            </a:r>
            <a:r>
              <a:rPr lang="en-US" sz="4400" dirty="0" smtClean="0">
                <a:solidFill>
                  <a:schemeClr val="tx2">
                    <a:lumMod val="40000"/>
                    <a:lumOff val="60000"/>
                  </a:schemeClr>
                </a:solidFill>
                <a:latin typeface="Arial Black" pitchFamily="34" charset="0"/>
              </a:rPr>
              <a:t>6 </a:t>
            </a:r>
            <a:r>
              <a:rPr lang="en-US" sz="3200" dirty="0">
                <a:solidFill>
                  <a:schemeClr val="tx2">
                    <a:lumMod val="40000"/>
                    <a:lumOff val="60000"/>
                  </a:schemeClr>
                </a:solidFill>
                <a:latin typeface="Arial" panose="020B0604020202020204" pitchFamily="34" charset="0"/>
                <a:cs typeface="Arial" panose="020B0604020202020204" pitchFamily="34" charset="0"/>
              </a:rPr>
              <a:t>(suggestions: </a:t>
            </a:r>
            <a:r>
              <a:rPr lang="en-US" sz="3200" dirty="0" smtClean="0">
                <a:solidFill>
                  <a:schemeClr val="tx2">
                    <a:lumMod val="40000"/>
                    <a:lumOff val="60000"/>
                  </a:schemeClr>
                </a:solidFill>
                <a:latin typeface="Arial" panose="020B0604020202020204" pitchFamily="34" charset="0"/>
                <a:cs typeface="Arial" panose="020B0604020202020204" pitchFamily="34" charset="0"/>
              </a:rPr>
              <a:t>Conclusions or Recommendations)</a:t>
            </a:r>
            <a:endParaRPr lang="en-US" sz="3200" dirty="0">
              <a:solidFill>
                <a:schemeClr val="tx2">
                  <a:lumMod val="40000"/>
                  <a:lumOff val="60000"/>
                </a:schemeClr>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tx2">
                  <a:lumMod val="40000"/>
                  <a:lumOff val="60000"/>
                </a:schemeClr>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tx2">
                    <a:lumMod val="40000"/>
                    <a:lumOff val="60000"/>
                  </a:schemeClr>
                </a:solidFill>
                <a:latin typeface="Arial Black" pitchFamily="34" charset="0"/>
              </a:rPr>
              <a:t>Heading </a:t>
            </a:r>
            <a:r>
              <a:rPr lang="en-US" sz="4400" dirty="0" smtClean="0">
                <a:solidFill>
                  <a:schemeClr val="tx2">
                    <a:lumMod val="40000"/>
                    <a:lumOff val="60000"/>
                  </a:schemeClr>
                </a:solidFill>
                <a:latin typeface="Arial Black" pitchFamily="34" charset="0"/>
              </a:rPr>
              <a:t>4 </a:t>
            </a:r>
            <a:r>
              <a:rPr lang="en-US" sz="3200" dirty="0" smtClean="0">
                <a:solidFill>
                  <a:schemeClr val="tx2">
                    <a:lumMod val="40000"/>
                    <a:lumOff val="60000"/>
                  </a:schemeClr>
                </a:solidFill>
                <a:latin typeface="Arial" panose="020B0604020202020204" pitchFamily="34" charset="0"/>
                <a:cs typeface="Arial" panose="020B0604020202020204" pitchFamily="34" charset="0"/>
              </a:rPr>
              <a:t>(suggestions</a:t>
            </a:r>
            <a:r>
              <a:rPr lang="en-US" sz="3200" dirty="0">
                <a:solidFill>
                  <a:schemeClr val="tx2">
                    <a:lumMod val="40000"/>
                    <a:lumOff val="60000"/>
                  </a:schemeClr>
                </a:solidFill>
                <a:latin typeface="Arial" panose="020B0604020202020204" pitchFamily="34" charset="0"/>
                <a:cs typeface="Arial" panose="020B0604020202020204" pitchFamily="34" charset="0"/>
              </a:rPr>
              <a:t>: </a:t>
            </a:r>
            <a:r>
              <a:rPr lang="en-US" sz="3200" dirty="0" smtClean="0">
                <a:solidFill>
                  <a:schemeClr val="tx2">
                    <a:lumMod val="40000"/>
                    <a:lumOff val="60000"/>
                  </a:schemeClr>
                </a:solidFill>
                <a:latin typeface="Arial" panose="020B0604020202020204" pitchFamily="34" charset="0"/>
                <a:cs typeface="Arial" panose="020B0604020202020204" pitchFamily="34" charset="0"/>
              </a:rPr>
              <a:t>Findings to Date or Results)</a:t>
            </a:r>
            <a:endParaRPr lang="en-US" sz="3200" dirty="0">
              <a:solidFill>
                <a:schemeClr val="tx2">
                  <a:lumMod val="40000"/>
                  <a:lumOff val="6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3600" y="1094344"/>
            <a:ext cx="2816409" cy="24988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807" y="1126537"/>
            <a:ext cx="2047875" cy="2324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49D1C3-CFAB-4E00-A768-E18165D82EB7}"/>
</file>

<file path=customXml/itemProps2.xml><?xml version="1.0" encoding="utf-8"?>
<ds:datastoreItem xmlns:ds="http://schemas.openxmlformats.org/officeDocument/2006/customXml" ds:itemID="{53B2B154-70FB-4478-88A0-E50C39F1129F}"/>
</file>

<file path=customXml/itemProps3.xml><?xml version="1.0" encoding="utf-8"?>
<ds:datastoreItem xmlns:ds="http://schemas.openxmlformats.org/officeDocument/2006/customXml" ds:itemID="{ED956956-203D-448A-BF29-DEC6C99ADCCB}"/>
</file>

<file path=docProps/app.xml><?xml version="1.0" encoding="utf-8"?>
<Properties xmlns="http://schemas.openxmlformats.org/officeDocument/2006/extended-properties" xmlns:vt="http://schemas.openxmlformats.org/officeDocument/2006/docPropsVTypes">
  <Template/>
  <TotalTime>1356</TotalTime>
  <Words>649</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160</cp:revision>
  <dcterms:created xsi:type="dcterms:W3CDTF">2005-03-16T15:57:41Z</dcterms:created>
  <dcterms:modified xsi:type="dcterms:W3CDTF">2017-02-27T20:53:23Z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